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276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66" r:id="rId14"/>
    <p:sldId id="275" r:id="rId15"/>
    <p:sldId id="277" r:id="rId16"/>
    <p:sldId id="273" r:id="rId17"/>
    <p:sldId id="274" r:id="rId18"/>
    <p:sldId id="26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9" autoAdjust="0"/>
    <p:restoredTop sz="94660"/>
  </p:normalViewPr>
  <p:slideViewPr>
    <p:cSldViewPr snapToGrid="0">
      <p:cViewPr varScale="1">
        <p:scale>
          <a:sx n="74" d="100"/>
          <a:sy n="74" d="100"/>
        </p:scale>
        <p:origin x="60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CF778-D78A-41FC-9EAD-184EF14DE4A7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8B48D-2368-4C28-ABAF-362FB7355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15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8EB76-BFDC-4320-A320-0ABF55364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F5D8A-C341-4674-B2D6-77C1D38BE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DA3D6-7B13-4DDC-87A6-CE7BC1750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1EB49-F9D8-4F06-9713-44C9D0D7E9B2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BC8D6-D095-4F7D-A435-7530A07B5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5E8DF-289B-4597-9374-7C72E8A04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B2499EE-5F51-4906-9DE3-C9809D1DA5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36" b="25333"/>
          <a:stretch/>
        </p:blipFill>
        <p:spPr>
          <a:xfrm>
            <a:off x="10287000" y="23813"/>
            <a:ext cx="1905000" cy="89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443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0C768-CD79-4F17-9219-234348040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DA01B4-34E9-4036-9070-3A5949F14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5C24E-D5B1-461E-AE61-C5EB5B2AE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92F4B-3223-408A-9621-6A06BC6F3B3A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D0CB1-203B-4A75-9A94-92DE60808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F8440-A21F-4152-B9DE-240605B6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459D7D62-7D25-4A2E-84E0-A2589BE13A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5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FA7B9F-C50C-45EA-8A77-1705E674A8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05B23-D260-40EA-8FD4-473ACDD26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B5DB9-B6AA-483A-82A7-CF5F41531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FB20A-18C4-49EE-B45E-2C8FD0713ECA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DDEC3-9887-47CD-B26B-28746569D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20E4E-48EA-470D-8F65-F65FC02A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7358A05-D1EF-4F7A-A93D-76EBE53720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910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9DC15-7555-4CF1-880B-26FB5CF1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1313E-5D50-437D-800C-C2941A14A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81B88-E77D-40E1-9A32-9156E569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EC78E-416F-4574-97B3-B2BCD4E7602A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491B3-91A1-4ADF-9179-5A1FF118A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17E41-FEE5-4DCC-B687-F2FA17188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17001335-5B95-4EC7-9490-8F30795E8D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5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AC2BD-90DF-442A-8C0E-84F274B45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56EEC-EA53-4CBA-A5D0-371BC4E05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67346-D5C7-4372-85E0-BFE476FF2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0A211-9326-4F89-93CD-3DB1851127FC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29BE8-6D74-4CD0-A7AE-ACF9E0D56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A652A-5F72-48C7-9100-161C7C94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7ECF478B-2348-4334-A80B-80C0EACE29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373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0BC85-61DA-4ECC-8BCF-90AEA24CA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B584E-CDD2-46E7-B01F-AC88BDDBC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B13366-78BE-4C1A-B28A-859B038FF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2EFBE0-C252-4388-BAD7-D0BF2CAE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4FD02-B695-49A1-9C01-444589ECB2EA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7B41C-D971-4F1F-8851-F24300215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8F98A-BC54-4E07-B12D-6354B391B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4857F522-E85B-47D4-899B-965759777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70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1D02-4843-4D07-8EBB-FF2A0765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A2663-360D-4E3B-A390-D6305828A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88ED4E-2CD0-43C6-BFBA-BEF9DC108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841F41-9C5E-46D9-B0BC-CB3F73066D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AABFED-2D54-415B-89BE-26D4D71099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C54EC-D2C5-4635-927A-9BB05DA8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45BE0-E657-4918-B26D-85A717801469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711EF3-8570-4991-86BC-948163597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5B09EE-DB09-4EC5-9D9E-67745B31D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8A0C570E-4A9E-45EE-B1D6-8A2CC6CFE0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4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A15CE-82FB-4E1F-B562-C9243C91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1B343-B38D-4CCB-8413-FBE8D8BA1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8960D-E05D-46FF-92AA-2B005B0B492F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468C03-4EEF-4F1A-AB2B-E3D7D4705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D48D40-2BED-4985-AABB-D2B52C157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A193BDDD-7110-4732-9308-A5884225D6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043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CB0B44-D931-4E1F-B8DF-DBE7E74D5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68DD-2A49-4CA0-9936-746BABFFEA85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7B6D1-96C9-4ADD-9CD9-A451974F3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D4C82-C24E-4D55-BEC9-B190CF96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341156F1-327C-41B8-81EF-CEBAE74A8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60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F8A4-55BD-4967-9355-B967E1FED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613C9-3AA4-41F6-B17E-B745B314F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7EF5EE-07F2-4744-95E3-BC0D8F7CE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32E4D6-CECA-42FA-987D-ED28EDA6D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CC4E9-97CD-4206-89EC-2F53E9905614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49E02-9481-40BD-A14A-28A362F78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A9921-3D40-4179-8A5A-7F2DBC8B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B68A8354-D8CE-4208-9432-476C0CB8C5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50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91AE-0A7E-4200-81C4-E911C93CB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CA34A5-E23D-4432-83EC-0FB7617619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718A8-8469-41EF-82E7-2BFA04C25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250F2A-3F39-4836-8D89-0D156F20F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0D186-ED78-4D2D-A97F-EA64BBDE653D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684FED-903E-4FC4-B16F-4B51B4E2E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27861A-21B7-47DF-877D-13FC80B33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8F75F02-9536-4D39-BA9F-0A71DECAA8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5898"/>
          <a:stretch/>
        </p:blipFill>
        <p:spPr>
          <a:xfrm>
            <a:off x="10287000" y="0"/>
            <a:ext cx="1905000" cy="9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137637-2E9A-4710-AB1C-15EA62C4F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37FDD-8A64-4DB2-8504-DB68C1F95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23CD3-1322-4DB2-865B-EEF8F86E5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33BC0-FB7A-42C4-A48E-005CA5C711DC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8E8F3-D736-463A-B2D9-EA094BE47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04F6A-6C8E-4FD5-B882-7847D068A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374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D3348F-765E-4D2D-A93C-955C6AC9C2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4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B88A83-08E2-4135-932C-5FD943456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837" y="2306963"/>
            <a:ext cx="11307377" cy="3670255"/>
          </a:xfrm>
        </p:spPr>
        <p:txBody>
          <a:bodyPr anchor="b">
            <a:normAutofit/>
          </a:bodyPr>
          <a:lstStyle/>
          <a:p>
            <a:pPr algn="l"/>
            <a:r>
              <a:rPr lang="en-US" sz="1150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King county, WA</a:t>
            </a:r>
            <a:br>
              <a:rPr lang="en-US" sz="1150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en-US" sz="1150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Housing market</a:t>
            </a:r>
            <a:endParaRPr lang="en-US" sz="11500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79A4F-C81B-4488-8BE1-A9A18E9DFC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682" y="321733"/>
            <a:ext cx="11548533" cy="1831405"/>
          </a:xfrm>
        </p:spPr>
        <p:txBody>
          <a:bodyPr anchor="t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2000">
                <a:solidFill>
                  <a:schemeClr val="bg1"/>
                </a:solidFill>
              </a:rPr>
              <a:t>Linear regression-based pricing model </a:t>
            </a:r>
          </a:p>
          <a:p>
            <a:pPr algn="l">
              <a:lnSpc>
                <a:spcPct val="100000"/>
              </a:lnSpc>
            </a:pPr>
            <a:endParaRPr lang="en-US" sz="2000">
              <a:solidFill>
                <a:schemeClr val="bg1"/>
              </a:solidFill>
            </a:endParaRPr>
          </a:p>
          <a:p>
            <a:pPr algn="l">
              <a:lnSpc>
                <a:spcPct val="100000"/>
              </a:lnSpc>
            </a:pPr>
            <a:r>
              <a:rPr lang="en-US" sz="2000">
                <a:solidFill>
                  <a:schemeClr val="bg1"/>
                </a:solidFill>
              </a:rPr>
              <a:t>By </a:t>
            </a:r>
          </a:p>
          <a:p>
            <a:pPr algn="l">
              <a:lnSpc>
                <a:spcPct val="100000"/>
              </a:lnSpc>
            </a:pPr>
            <a:r>
              <a:rPr lang="en-US" sz="2000">
                <a:solidFill>
                  <a:schemeClr val="bg1"/>
                </a:solidFill>
              </a:rPr>
              <a:t>Chamila C. Dharmawardhana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B6A91E-EF4F-47FD-82B3-9AB15ADFC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6827" y="0"/>
            <a:ext cx="1902117" cy="91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21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067A0D-063B-4094-B7F6-92CCFCB95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013" y="420624"/>
            <a:ext cx="5405562" cy="61904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Most houses sold ?</a:t>
            </a: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b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Most number of houses sold </a:t>
            </a:r>
            <a:r>
              <a:rPr lang="en-US" dirty="0">
                <a:solidFill>
                  <a:schemeClr val="bg1"/>
                </a:solidFill>
              </a:rPr>
              <a:t>in may and in general spring and summer</a:t>
            </a:r>
            <a:endParaRPr lang="en-US" sz="5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3B66F4-FB6A-4403-B237-62E6B04BC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824E31D-9C66-4DEF-B593-40B7F41DC0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8637" b="3724"/>
          <a:stretch/>
        </p:blipFill>
        <p:spPr>
          <a:xfrm>
            <a:off x="1158407" y="195016"/>
            <a:ext cx="5013637" cy="3233984"/>
          </a:xfr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056DD474-7EF0-4596-B7CE-19C837C04C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1" r="8130"/>
          <a:stretch/>
        </p:blipFill>
        <p:spPr>
          <a:xfrm>
            <a:off x="1130561" y="3495548"/>
            <a:ext cx="5041483" cy="334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02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6D840D-DDAB-4484-A4F4-337A6C5FE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D0CDE-E96B-48AD-9C1D-125C95DE1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7272" y="0"/>
            <a:ext cx="8021680" cy="6858000"/>
          </a:xfrm>
        </p:spPr>
        <p:txBody>
          <a:bodyPr anchor="ctr">
            <a:normAutofit/>
          </a:bodyPr>
          <a:lstStyle/>
          <a:p>
            <a:r>
              <a:rPr lang="en-US" dirty="0"/>
              <a:t>Biggest factors </a:t>
            </a:r>
            <a:r>
              <a:rPr lang="en-US" b="1" dirty="0" err="1"/>
              <a:t>lattitude</a:t>
            </a:r>
            <a:r>
              <a:rPr lang="en-US" b="1" dirty="0"/>
              <a:t>, waterfront, bathrooms and grade</a:t>
            </a:r>
          </a:p>
          <a:p>
            <a:r>
              <a:rPr lang="en-US" dirty="0"/>
              <a:t>Highest mean price </a:t>
            </a:r>
            <a:r>
              <a:rPr lang="en-US" dirty="0" err="1"/>
              <a:t>zipcodes</a:t>
            </a:r>
            <a:r>
              <a:rPr lang="en-US" dirty="0"/>
              <a:t> are 98039, 98040 and 98004 respectively</a:t>
            </a:r>
          </a:p>
          <a:p>
            <a:r>
              <a:rPr lang="en-US" dirty="0"/>
              <a:t>Grade has a 2</a:t>
            </a:r>
            <a:r>
              <a:rPr lang="en-US" baseline="30000" dirty="0"/>
              <a:t>nd</a:t>
            </a:r>
            <a:r>
              <a:rPr lang="en-US" dirty="0"/>
              <a:t> order correlation with mean price. For example a grade = 10 house have generally high-quality features. Finish work is better, and more design quality is seen in the floor plans. Generally have a larger square footage. </a:t>
            </a:r>
          </a:p>
          <a:p>
            <a:r>
              <a:rPr lang="en-US" dirty="0"/>
              <a:t>Most number of houses sold in spring and summer</a:t>
            </a:r>
          </a:p>
          <a:p>
            <a:r>
              <a:rPr lang="en-US" dirty="0"/>
              <a:t>For general houses 1.25 bathrooms/bedroom is the optimal</a:t>
            </a:r>
          </a:p>
          <a:p>
            <a:r>
              <a:rPr lang="en-US" dirty="0"/>
              <a:t>Bedrooms correlate linearly up to 5 bedrooms/house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61422-4F55-4CC4-AAD0-FB564939C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123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1DFFCF-2ABF-4A9C-8E73-5BE05E7F5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work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4A446-F9EA-4157-872C-C88CDD27D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136525"/>
            <a:ext cx="6906491" cy="6584949"/>
          </a:xfrm>
        </p:spPr>
        <p:txBody>
          <a:bodyPr anchor="ctr">
            <a:normAutofit/>
          </a:bodyPr>
          <a:lstStyle/>
          <a:p>
            <a:r>
              <a:rPr lang="en-US" dirty="0"/>
              <a:t>More features needed. Would be good to web scrape for more features.</a:t>
            </a:r>
          </a:p>
          <a:p>
            <a:endParaRPr lang="en-US" dirty="0"/>
          </a:p>
          <a:p>
            <a:r>
              <a:rPr lang="en-US" dirty="0"/>
              <a:t>One year of data is not enough for proper analysis. </a:t>
            </a:r>
          </a:p>
          <a:p>
            <a:endParaRPr lang="en-US" dirty="0"/>
          </a:p>
          <a:p>
            <a:r>
              <a:rPr lang="en-US" dirty="0"/>
              <a:t>Further statistical tests could’ve made the model better. </a:t>
            </a:r>
          </a:p>
          <a:p>
            <a:endParaRPr lang="en-US" dirty="0"/>
          </a:p>
          <a:p>
            <a:r>
              <a:rPr lang="en-US" dirty="0"/>
              <a:t>More data sources can be used. </a:t>
            </a:r>
          </a:p>
          <a:p>
            <a:endParaRPr lang="en-US" dirty="0"/>
          </a:p>
          <a:p>
            <a:r>
              <a:rPr lang="en-US" dirty="0"/>
              <a:t>Other ML methods might be tried for more accurate modelling.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995AFE-11C8-47B5-A4D4-9909D2CFD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26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8FE82-EFC6-47FC-BDEE-795A2F028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390254"/>
            <a:ext cx="4087306" cy="642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/>
              <a:t>Acknowledgement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2" descr="http://www.jobinterviewtools.com/blog/wp-content/uploads/2010/01/dreamstimemedium_19473030-300x300.jpg">
            <a:extLst>
              <a:ext uri="{FF2B5EF4-FFF2-40B4-BE49-F238E27FC236}">
                <a16:creationId xmlns:a16="http://schemas.microsoft.com/office/drawing/2014/main" id="{9E66000F-0258-4484-BD18-FC7E52F528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25"/>
          <a:stretch/>
        </p:blipFill>
        <p:spPr bwMode="auto">
          <a:xfrm>
            <a:off x="10392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5F526-6341-4687-9FCC-07C9C098C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3280" y="603504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3A98EE3D-8CD1-4C3F-BD1C-C98C9596463C}" type="slidenum">
              <a:rPr lang="en-US" sz="15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13</a:t>
            </a:fld>
            <a:endParaRPr lang="en-US" sz="15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C8C374D-42AD-4044-A47E-150874117C2B}"/>
              </a:ext>
            </a:extLst>
          </p:cNvPr>
          <p:cNvSpPr txBox="1">
            <a:spLocks/>
          </p:cNvSpPr>
          <p:nvPr/>
        </p:nvSpPr>
        <p:spPr>
          <a:xfrm>
            <a:off x="7732366" y="5189220"/>
            <a:ext cx="2694553" cy="6866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400"/>
              <a:t>Thank you</a:t>
            </a:r>
            <a:endParaRPr lang="en-US" sz="4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6627C00-B87B-433B-AEB0-777C7503D1B1}"/>
              </a:ext>
            </a:extLst>
          </p:cNvPr>
          <p:cNvSpPr txBox="1">
            <a:spLocks/>
          </p:cNvSpPr>
          <p:nvPr/>
        </p:nvSpPr>
        <p:spPr>
          <a:xfrm>
            <a:off x="6906670" y="2106930"/>
            <a:ext cx="4645250" cy="1322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/>
            <a:r>
              <a:rPr lang="en-US" sz="2000" dirty="0"/>
              <a:t>Amber </a:t>
            </a:r>
            <a:r>
              <a:rPr lang="en-US" sz="2000" dirty="0" err="1"/>
              <a:t>Yandow</a:t>
            </a:r>
            <a:endParaRPr lang="en-US" sz="2000" dirty="0"/>
          </a:p>
          <a:p>
            <a:pPr marL="344488"/>
            <a:r>
              <a:rPr lang="en-US" sz="2000" dirty="0"/>
              <a:t> Dara </a:t>
            </a:r>
            <a:r>
              <a:rPr lang="en-US" sz="2000" dirty="0" err="1"/>
              <a:t>Paoletti</a:t>
            </a:r>
            <a:endParaRPr lang="en-US" sz="2000" dirty="0"/>
          </a:p>
          <a:p>
            <a:r>
              <a:rPr lang="en-US" sz="2000" dirty="0"/>
              <a:t>Prof. </a:t>
            </a:r>
            <a:r>
              <a:rPr lang="en-US" sz="2000" dirty="0" err="1"/>
              <a:t>Pasan</a:t>
            </a:r>
            <a:r>
              <a:rPr lang="en-US" sz="2000" dirty="0"/>
              <a:t> </a:t>
            </a:r>
            <a:r>
              <a:rPr lang="en-US" sz="2000" dirty="0" err="1"/>
              <a:t>Edirisinghe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61220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8C0B4-2604-45F2-BA23-4AA8F8804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830" y="2942493"/>
            <a:ext cx="4454770" cy="1714134"/>
          </a:xfrm>
        </p:spPr>
        <p:txBody>
          <a:bodyPr>
            <a:noAutofit/>
          </a:bodyPr>
          <a:lstStyle/>
          <a:p>
            <a:r>
              <a:rPr lang="en-US" sz="7200" b="1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12D4D-3C72-4B1C-B3E1-D683CBBD3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09732-66C7-4A58-9EE9-27C002AAA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458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CBC2C-5506-494F-9CA8-8EE5578B1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91" y="136525"/>
            <a:ext cx="10886209" cy="62201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Grade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642BB-3073-4231-9BBC-DCB15D49C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8536"/>
            <a:ext cx="12192000" cy="5755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1-3</a:t>
            </a:r>
            <a:r>
              <a:rPr lang="en-US" sz="2200" dirty="0"/>
              <a:t>  Falls short of minimum building standards. Normally cabin or inferior structure.</a:t>
            </a:r>
          </a:p>
          <a:p>
            <a:pPr marL="519113" indent="-519113">
              <a:buNone/>
            </a:pPr>
            <a:r>
              <a:rPr lang="en-US" sz="2200" b="1" dirty="0"/>
              <a:t>4</a:t>
            </a:r>
            <a:r>
              <a:rPr lang="en-US" sz="2200" dirty="0"/>
              <a:t>     Generally older, low quality construction. Does not meet code.</a:t>
            </a:r>
          </a:p>
          <a:p>
            <a:pPr marL="0" indent="0">
              <a:buNone/>
            </a:pPr>
            <a:r>
              <a:rPr lang="en-US" sz="2200" b="1" dirty="0"/>
              <a:t>5</a:t>
            </a:r>
            <a:r>
              <a:rPr lang="en-US" sz="2200" dirty="0"/>
              <a:t>     Low construction costs and workmanship. Small, simple design.</a:t>
            </a:r>
          </a:p>
          <a:p>
            <a:pPr marL="0" indent="0">
              <a:buNone/>
            </a:pPr>
            <a:r>
              <a:rPr lang="en-US" sz="2200" b="1" dirty="0"/>
              <a:t>6</a:t>
            </a:r>
            <a:r>
              <a:rPr lang="en-US" sz="2200" dirty="0"/>
              <a:t>     Lowest grade currently meeting building code. Low quality materials and simple designs.</a:t>
            </a:r>
          </a:p>
          <a:p>
            <a:pPr marL="0" indent="0">
              <a:buNone/>
            </a:pPr>
            <a:r>
              <a:rPr lang="en-US" sz="2200" b="1" dirty="0"/>
              <a:t>7</a:t>
            </a:r>
            <a:r>
              <a:rPr lang="en-US" sz="2200" dirty="0"/>
              <a:t>     Average grade of construction and design. Commonly seen in plats and older sub-divisions.</a:t>
            </a:r>
          </a:p>
          <a:p>
            <a:pPr marL="457200" indent="-457200">
              <a:buNone/>
            </a:pPr>
            <a:r>
              <a:rPr lang="en-US" sz="2200" b="1" dirty="0"/>
              <a:t>8</a:t>
            </a:r>
            <a:r>
              <a:rPr lang="en-US" sz="2200" dirty="0"/>
              <a:t>     Just above average in construction and design. Usually better materials in both the exterior and interior finish work.</a:t>
            </a:r>
          </a:p>
          <a:p>
            <a:pPr marL="0" indent="0">
              <a:buNone/>
            </a:pPr>
            <a:r>
              <a:rPr lang="en-US" sz="2200" b="1" dirty="0"/>
              <a:t>9</a:t>
            </a:r>
            <a:r>
              <a:rPr lang="en-US" sz="2200" dirty="0"/>
              <a:t>     Better architectural design with extra interior and exterior design and quality.</a:t>
            </a:r>
          </a:p>
          <a:p>
            <a:pPr marL="457200" indent="-457200">
              <a:buNone/>
            </a:pPr>
            <a:r>
              <a:rPr lang="en-US" sz="2200" b="1" dirty="0"/>
              <a:t>10</a:t>
            </a:r>
            <a:r>
              <a:rPr lang="en-US" sz="2200" dirty="0"/>
              <a:t>   Homes of this quality generally have high quality features. Finish work is better and more design quality is seen in the floor plans. Generally have a larger square footage.</a:t>
            </a:r>
          </a:p>
          <a:p>
            <a:pPr marL="457200" indent="-457200">
              <a:buNone/>
            </a:pPr>
            <a:r>
              <a:rPr lang="en-US" sz="2200" b="1" dirty="0"/>
              <a:t>11</a:t>
            </a:r>
            <a:r>
              <a:rPr lang="en-US" sz="2200" dirty="0"/>
              <a:t>   Custom design and higher quality finish work with added amenities of solid woods, bathroom fixtures and more luxurious options.</a:t>
            </a:r>
          </a:p>
          <a:p>
            <a:pPr marL="457200" indent="-457200">
              <a:buNone/>
            </a:pPr>
            <a:r>
              <a:rPr lang="en-US" sz="2200" b="1" dirty="0"/>
              <a:t>12</a:t>
            </a:r>
            <a:r>
              <a:rPr lang="en-US" sz="2200" dirty="0"/>
              <a:t>   Custom design and excellent builders. All materials are of the highest quality and all conveniences are present.</a:t>
            </a:r>
          </a:p>
          <a:p>
            <a:pPr marL="457200" indent="-457200">
              <a:buNone/>
            </a:pPr>
            <a:r>
              <a:rPr lang="en-US" sz="2200" b="1" dirty="0"/>
              <a:t>13</a:t>
            </a:r>
            <a:r>
              <a:rPr lang="en-US" sz="2200" dirty="0"/>
              <a:t>   Generally custom designed and built. Mansion level. Large amount of highest quality cabinet work, wood trim, marble, entry ways etc.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221D8-D86D-4105-AA42-2A763E181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311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1D3EF-8CCE-426B-A24E-F83C62A0C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Bathroom/bedroom price variation</a:t>
            </a:r>
          </a:p>
        </p:txBody>
      </p:sp>
      <p:pic>
        <p:nvPicPr>
          <p:cNvPr id="6" name="Content Placeholder 5" descr="A picture containing pencil&#10;&#10;Description automatically generated">
            <a:extLst>
              <a:ext uri="{FF2B5EF4-FFF2-40B4-BE49-F238E27FC236}">
                <a16:creationId xmlns:a16="http://schemas.microsoft.com/office/drawing/2014/main" id="{0B48B2D1-A43E-40C4-9020-16A17E873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5" r="1" b="1"/>
          <a:stretch/>
        </p:blipFill>
        <p:spPr>
          <a:xfrm>
            <a:off x="828675" y="1825626"/>
            <a:ext cx="10525125" cy="43513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F5688-8CCC-48E1-86C2-A3E01C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3A98EE3D-8CD1-4C3F-BD1C-C98C9596463C}" type="slidenum">
              <a:rPr lang="en-US" smtClean="0"/>
              <a:pPr defTabSz="457200"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11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CC067-C78F-4B6E-9A0E-C58E30D63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Zipcode</a:t>
            </a:r>
            <a:r>
              <a:rPr lang="en-US" dirty="0"/>
              <a:t> price variation </a:t>
            </a:r>
          </a:p>
        </p:txBody>
      </p:sp>
      <p:pic>
        <p:nvPicPr>
          <p:cNvPr id="6" name="Content Placeholder 5" descr="A picture containing pencil, sitting, parked&#10;&#10;Description automatically generated">
            <a:extLst>
              <a:ext uri="{FF2B5EF4-FFF2-40B4-BE49-F238E27FC236}">
                <a16:creationId xmlns:a16="http://schemas.microsoft.com/office/drawing/2014/main" id="{624A5B16-A2F8-49DF-AB1E-F3A1C3A27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5" r="1" b="1"/>
          <a:stretch/>
        </p:blipFill>
        <p:spPr>
          <a:xfrm>
            <a:off x="258831" y="1520826"/>
            <a:ext cx="11696286" cy="483552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0E1710-AC6F-4002-A784-1BCEEC667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3A98EE3D-8CD1-4C3F-BD1C-C98C9596463C}" type="slidenum">
              <a:rPr lang="en-US" smtClean="0"/>
              <a:pPr defTabSz="457200"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28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F198B-EE6B-430E-BAC1-8430D8BFF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547" y="136525"/>
            <a:ext cx="10515600" cy="820014"/>
          </a:xfrm>
        </p:spPr>
        <p:txBody>
          <a:bodyPr/>
          <a:lstStyle/>
          <a:p>
            <a:r>
              <a:rPr lang="en-US" dirty="0"/>
              <a:t>The dataset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64591-78F5-4D73-ABE5-580E2E3B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843DE82-CE94-417C-B598-369CCD09127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85192" y="1016997"/>
          <a:ext cx="10868608" cy="482400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717152">
                  <a:extLst>
                    <a:ext uri="{9D8B030D-6E8A-4147-A177-3AD203B41FA5}">
                      <a16:colId xmlns:a16="http://schemas.microsoft.com/office/drawing/2014/main" val="2455468898"/>
                    </a:ext>
                  </a:extLst>
                </a:gridCol>
                <a:gridCol w="2717152">
                  <a:extLst>
                    <a:ext uri="{9D8B030D-6E8A-4147-A177-3AD203B41FA5}">
                      <a16:colId xmlns:a16="http://schemas.microsoft.com/office/drawing/2014/main" val="3878010055"/>
                    </a:ext>
                  </a:extLst>
                </a:gridCol>
                <a:gridCol w="2717152">
                  <a:extLst>
                    <a:ext uri="{9D8B030D-6E8A-4147-A177-3AD203B41FA5}">
                      <a16:colId xmlns:a16="http://schemas.microsoft.com/office/drawing/2014/main" val="3076799651"/>
                    </a:ext>
                  </a:extLst>
                </a:gridCol>
                <a:gridCol w="2717152">
                  <a:extLst>
                    <a:ext uri="{9D8B030D-6E8A-4147-A177-3AD203B41FA5}">
                      <a16:colId xmlns:a16="http://schemas.microsoft.com/office/drawing/2014/main" val="2678357865"/>
                    </a:ext>
                  </a:extLst>
                </a:gridCol>
              </a:tblGrid>
              <a:tr h="588995">
                <a:tc gridSpan="4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FF0000"/>
                          </a:solidFill>
                        </a:rPr>
                        <a:t>Price</a:t>
                      </a:r>
                      <a:r>
                        <a:rPr lang="en-US" sz="3200" dirty="0"/>
                        <a:t> = ?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7052992"/>
                  </a:ext>
                </a:extLst>
              </a:tr>
              <a:tr h="588995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Discrete variables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Continuous variables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165638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date sold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Year built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Living Area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Lot Area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15077431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Year renovated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 of bedrooms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Living area of 15</a:t>
                      </a:r>
                    </a:p>
                    <a:p>
                      <a:pPr algn="ctr"/>
                      <a:r>
                        <a:rPr lang="en-US" sz="2000" dirty="0"/>
                        <a:t>neighbors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Lot area of 15</a:t>
                      </a:r>
                    </a:p>
                    <a:p>
                      <a:pPr algn="ctr"/>
                      <a:r>
                        <a:rPr lang="en-US" sz="2000" dirty="0"/>
                        <a:t>Neighbors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482694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 of  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 of floors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Area above ground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Area basement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704795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Is waterfront property 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View quality 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036177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grade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489231"/>
                  </a:ext>
                </a:extLst>
              </a:tr>
              <a:tr h="588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zipcode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 Latitude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Longitude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65496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097B82B-3BDF-4CD9-A106-524DA3CCEF6B}"/>
              </a:ext>
            </a:extLst>
          </p:cNvPr>
          <p:cNvSpPr txBox="1"/>
          <p:nvPr/>
        </p:nvSpPr>
        <p:spPr>
          <a:xfrm>
            <a:off x="410547" y="6107371"/>
            <a:ext cx="1058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resultant model is expected to pick the most essential features for house prediction out of these 19 </a:t>
            </a:r>
          </a:p>
        </p:txBody>
      </p:sp>
    </p:spTree>
    <p:extLst>
      <p:ext uri="{BB962C8B-B14F-4D97-AF65-F5344CB8AC3E}">
        <p14:creationId xmlns:p14="http://schemas.microsoft.com/office/powerpoint/2010/main" val="1123312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ew of a city with tall buildings&#10;&#10;Description automatically generated">
            <a:extLst>
              <a:ext uri="{FF2B5EF4-FFF2-40B4-BE49-F238E27FC236}">
                <a16:creationId xmlns:a16="http://schemas.microsoft.com/office/drawing/2014/main" id="{6300FC60-189C-4D54-83A3-32F47992C6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1" r="-1" b="-1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5F0EB-8A23-4CCC-B104-9A338598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28" y="1514263"/>
            <a:ext cx="4204137" cy="90389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Project objectives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B0E1C-2A5C-4836-9808-9BEE48E46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629" y="2500604"/>
            <a:ext cx="5439747" cy="3855745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000" dirty="0"/>
              <a:t>Realtor King LLC desires to have a data driven pricing model for King county Washington. </a:t>
            </a:r>
          </a:p>
          <a:p>
            <a:pPr marL="0" indent="0">
              <a:buNone/>
            </a:pPr>
            <a:endParaRPr lang="en-US" sz="2000" dirty="0"/>
          </a:p>
          <a:p>
            <a:pPr marL="747713" indent="-457200">
              <a:buFont typeface="+mj-lt"/>
              <a:buAutoNum type="arabicPeriod"/>
            </a:pPr>
            <a:r>
              <a:rPr lang="en-US" sz="2000" dirty="0"/>
              <a:t>What is the current price distribution ?</a:t>
            </a:r>
          </a:p>
          <a:p>
            <a:pPr marL="747713" indent="-457200">
              <a:buFont typeface="+mj-lt"/>
              <a:buAutoNum type="arabicPeriod"/>
            </a:pPr>
            <a:endParaRPr lang="en-US" sz="2000" dirty="0"/>
          </a:p>
          <a:p>
            <a:pPr marL="747713" indent="-457200">
              <a:buFont typeface="+mj-lt"/>
              <a:buAutoNum type="arabicPeriod"/>
            </a:pPr>
            <a:r>
              <a:rPr lang="en-US" sz="2000" dirty="0"/>
              <a:t>What factors affects the value of a house ? </a:t>
            </a:r>
          </a:p>
          <a:p>
            <a:pPr marL="747713" indent="-457200">
              <a:buFont typeface="+mj-lt"/>
              <a:buAutoNum type="arabicPeriod"/>
            </a:pPr>
            <a:endParaRPr lang="en-US" sz="2000" dirty="0"/>
          </a:p>
          <a:p>
            <a:pPr marL="747713" indent="-457200">
              <a:buFont typeface="+mj-lt"/>
              <a:buAutoNum type="arabicPeriod"/>
            </a:pPr>
            <a:r>
              <a:rPr lang="en-US" sz="2000" dirty="0"/>
              <a:t>What is important to buyers and sellers? </a:t>
            </a:r>
          </a:p>
          <a:p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C944B-9203-4D09-B29E-CC412E031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092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A60E7-DBFF-4669-9F83-6A715183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sources and modeling constraints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94E73-4DDB-4C33-B3CF-90E54E5BD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Data Sources</a:t>
            </a:r>
          </a:p>
          <a:p>
            <a:r>
              <a:rPr lang="en-US" dirty="0"/>
              <a:t>King county housing price data from 2014 to 2015 year.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Model assumptions</a:t>
            </a:r>
          </a:p>
          <a:p>
            <a:r>
              <a:rPr lang="en-US" dirty="0"/>
              <a:t>Time sample: 2014 – 2015. </a:t>
            </a:r>
          </a:p>
          <a:p>
            <a:r>
              <a:rPr lang="en-US" dirty="0"/>
              <a:t>Region : King county, WA</a:t>
            </a:r>
          </a:p>
          <a:p>
            <a:r>
              <a:rPr lang="en-US" dirty="0"/>
              <a:t>Features: 19 distinct features are considered with Price as the target</a:t>
            </a:r>
          </a:p>
          <a:p>
            <a:r>
              <a:rPr lang="en-US" dirty="0"/>
              <a:t>Model: </a:t>
            </a:r>
            <a:r>
              <a:rPr lang="en-US"/>
              <a:t>multivariate linear </a:t>
            </a:r>
            <a:r>
              <a:rPr lang="en-US" dirty="0"/>
              <a:t>regression may be suitable for this 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EEE0C-4401-46DB-BC91-30C32A211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pPr>
                <a:spcAft>
                  <a:spcPts val="600"/>
                </a:spcAft>
              </a:pPr>
              <a:t>3</a:t>
            </a:fld>
            <a:endParaRPr lang="en-US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3825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17D05-1F74-4709-88FC-2697D6E00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76431"/>
          </a:xfrm>
        </p:spPr>
        <p:txBody>
          <a:bodyPr/>
          <a:lstStyle/>
          <a:p>
            <a:r>
              <a:rPr lang="en-US" dirty="0"/>
              <a:t>Price distribution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E57E5-5CB6-46B4-AE42-2C3E1A1F1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0C7F67-0952-44D3-B89A-5C8A556F1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4" t="10580" r="9007" b="5841"/>
          <a:stretch/>
        </p:blipFill>
        <p:spPr>
          <a:xfrm>
            <a:off x="85217" y="912956"/>
            <a:ext cx="12020192" cy="6018695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00E17D9-D7E3-4274-8A16-15F19974B1E8}"/>
              </a:ext>
            </a:extLst>
          </p:cNvPr>
          <p:cNvSpPr txBox="1"/>
          <p:nvPr/>
        </p:nvSpPr>
        <p:spPr>
          <a:xfrm>
            <a:off x="5187821" y="4621605"/>
            <a:ext cx="642879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/>
              <a:t>More than 99% of the houses are less than $ 2 million</a:t>
            </a:r>
          </a:p>
        </p:txBody>
      </p:sp>
    </p:spTree>
    <p:extLst>
      <p:ext uri="{BB962C8B-B14F-4D97-AF65-F5344CB8AC3E}">
        <p14:creationId xmlns:p14="http://schemas.microsoft.com/office/powerpoint/2010/main" val="1166235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C7460-6181-4851-BAB5-9251170E8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sz="4100" dirty="0">
                <a:solidFill>
                  <a:srgbClr val="FFFFFF"/>
                </a:solidFill>
              </a:rPr>
              <a:t>OSEMN Methodology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3DBE7-1343-469C-93D9-1D79A4A09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7272" y="136525"/>
            <a:ext cx="7889745" cy="6721475"/>
          </a:xfrm>
        </p:spPr>
        <p:txBody>
          <a:bodyPr anchor="ctr">
            <a:normAutofit lnSpcReduction="10000"/>
          </a:bodyPr>
          <a:lstStyle/>
          <a:p>
            <a:r>
              <a:rPr lang="en-US" b="1" dirty="0"/>
              <a:t>Obtain</a:t>
            </a:r>
            <a:r>
              <a:rPr lang="en-US" dirty="0"/>
              <a:t> : get data, evaluate requirements and formulate set of specific questions, the project can likely answer. </a:t>
            </a:r>
          </a:p>
          <a:p>
            <a:endParaRPr lang="en-US" dirty="0"/>
          </a:p>
          <a:p>
            <a:r>
              <a:rPr lang="en-US" b="1" dirty="0"/>
              <a:t>Scrub</a:t>
            </a:r>
            <a:r>
              <a:rPr lang="en-US" dirty="0"/>
              <a:t>: Process and clean data. Remove outliers.</a:t>
            </a:r>
          </a:p>
          <a:p>
            <a:endParaRPr lang="en-US" dirty="0"/>
          </a:p>
          <a:p>
            <a:r>
              <a:rPr lang="en-US" b="1" dirty="0"/>
              <a:t>Explore</a:t>
            </a:r>
            <a:r>
              <a:rPr lang="en-US" dirty="0"/>
              <a:t>: analyze and visualize data as much as possible to illuminate the questions. </a:t>
            </a:r>
          </a:p>
          <a:p>
            <a:endParaRPr lang="en-US" dirty="0"/>
          </a:p>
          <a:p>
            <a:r>
              <a:rPr lang="en-US" b="1" dirty="0"/>
              <a:t>Model</a:t>
            </a:r>
            <a:r>
              <a:rPr lang="en-US" dirty="0"/>
              <a:t>: pic a suitable ML model and fit the data. Validate the model and test for accuracy.</a:t>
            </a:r>
          </a:p>
          <a:p>
            <a:endParaRPr lang="en-US" dirty="0"/>
          </a:p>
          <a:p>
            <a:r>
              <a:rPr lang="en-US" b="1" dirty="0"/>
              <a:t>Interpret</a:t>
            </a:r>
            <a:r>
              <a:rPr lang="en-US" dirty="0"/>
              <a:t>: more data analysis and visualization and interpret the model in order to answer the questions in the first section.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391608-148A-4BEC-8C0E-42A86A592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787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F7903-5CD4-448D-B570-F0E51ACC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1" y="640263"/>
            <a:ext cx="3805256" cy="1344975"/>
          </a:xfrm>
        </p:spPr>
        <p:txBody>
          <a:bodyPr>
            <a:normAutofit/>
          </a:bodyPr>
          <a:lstStyle/>
          <a:p>
            <a:r>
              <a:rPr lang="en-US" sz="4000" b="1" u="sng" dirty="0"/>
              <a:t>Comparison of predicted vs real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9E83AF-030E-4F9E-A53E-41FDC8659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85800" y="480060"/>
            <a:ext cx="6592824" cy="5737860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80B4953D-0D11-4184-8DAC-4B6ED77A2D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7" r="-3" b="5532"/>
          <a:stretch/>
        </p:blipFill>
        <p:spPr>
          <a:xfrm>
            <a:off x="699516" y="495300"/>
            <a:ext cx="6565392" cy="5705856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E30F39-E1FD-43FB-A5B3-BB36970E6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800" y="2121763"/>
            <a:ext cx="4416136" cy="4348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u="sng" dirty="0"/>
              <a:t>Selected features from feature engineering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93EC11-B6FB-4746-BB27-0E3BF2700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BA48F1C-7D78-4ED5-95CD-24F9BA3247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7454967"/>
              </p:ext>
            </p:extLst>
          </p:nvPr>
        </p:nvGraphicFramePr>
        <p:xfrm>
          <a:off x="7450494" y="2467946"/>
          <a:ext cx="4595325" cy="211338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65130">
                  <a:extLst>
                    <a:ext uri="{9D8B030D-6E8A-4147-A177-3AD203B41FA5}">
                      <a16:colId xmlns:a16="http://schemas.microsoft.com/office/drawing/2014/main" val="3114139715"/>
                    </a:ext>
                  </a:extLst>
                </a:gridCol>
                <a:gridCol w="1398420">
                  <a:extLst>
                    <a:ext uri="{9D8B030D-6E8A-4147-A177-3AD203B41FA5}">
                      <a16:colId xmlns:a16="http://schemas.microsoft.com/office/drawing/2014/main" val="4001986835"/>
                    </a:ext>
                  </a:extLst>
                </a:gridCol>
                <a:gridCol w="1531775">
                  <a:extLst>
                    <a:ext uri="{9D8B030D-6E8A-4147-A177-3AD203B41FA5}">
                      <a16:colId xmlns:a16="http://schemas.microsoft.com/office/drawing/2014/main" val="3767367655"/>
                    </a:ext>
                  </a:extLst>
                </a:gridCol>
              </a:tblGrid>
              <a:tr h="424544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zipcode</a:t>
                      </a:r>
                      <a:endParaRPr 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lat</a:t>
                      </a:r>
                      <a:endParaRPr 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long</a:t>
                      </a:r>
                      <a:endParaRPr 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6962460"/>
                  </a:ext>
                </a:extLst>
              </a:tr>
              <a:tr h="42920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bedrooms</a:t>
                      </a:r>
                      <a:endParaRPr lang="en-US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bathrooms</a:t>
                      </a:r>
                      <a:endParaRPr lang="en-US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floors</a:t>
                      </a:r>
                      <a:endParaRPr lang="en-US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79535873"/>
                  </a:ext>
                </a:extLst>
              </a:tr>
              <a:tr h="42920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grade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condition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waterfront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933372"/>
                  </a:ext>
                </a:extLst>
              </a:tr>
              <a:tr h="401216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yr_built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season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sqft_living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974416"/>
                  </a:ext>
                </a:extLst>
              </a:tr>
              <a:tr h="429209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sqft_basement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sqft_lot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sqft_living15 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057541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3C1A7426-B1FF-4833-B347-6A6E17C6E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2682" y="4744617"/>
            <a:ext cx="6773138" cy="211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523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D74B5-823D-49DA-8857-CA47BA9CA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4171" y="102766"/>
            <a:ext cx="4441849" cy="127816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Does the size matter ? </a:t>
            </a:r>
            <a:b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A picture containing clock, parked&#10;&#10;Description automatically generated">
            <a:extLst>
              <a:ext uri="{FF2B5EF4-FFF2-40B4-BE49-F238E27FC236}">
                <a16:creationId xmlns:a16="http://schemas.microsoft.com/office/drawing/2014/main" id="{710DD51F-6C0C-4CAE-A065-572B47D9A4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51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Content Placeholder 7" descr="A close up of a logo&#10;&#10;Description automatically generated">
            <a:extLst>
              <a:ext uri="{FF2B5EF4-FFF2-40B4-BE49-F238E27FC236}">
                <a16:creationId xmlns:a16="http://schemas.microsoft.com/office/drawing/2014/main" id="{1DA873DB-1E04-4C0A-B0FC-ECABD3073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3" r="1643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6603E-9AD7-4454-B84E-21E74998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 smtClean="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DFD75725-B897-41D2-BE32-726C6438DD1B}"/>
              </a:ext>
            </a:extLst>
          </p:cNvPr>
          <p:cNvSpPr txBox="1">
            <a:spLocks/>
          </p:cNvSpPr>
          <p:nvPr/>
        </p:nvSpPr>
        <p:spPr>
          <a:xfrm>
            <a:off x="7585551" y="1495440"/>
            <a:ext cx="4441849" cy="525979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Large variance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Mean price is linear up to 2 floors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Mean price is linear up to 5 bedrooms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973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0D9B16-B638-411E-A4F1-49D7992C2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7936" y="306115"/>
            <a:ext cx="4511733" cy="13593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Does the look and quality matter ? </a:t>
            </a:r>
          </a:p>
        </p:txBody>
      </p:sp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41974C7A-F9E8-44FD-8CEF-70925B1A1C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9A29E4B5-9CB4-428F-A861-BD2C8BC9B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6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2B5020-704D-4453-B778-2C4DFF1CC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D6F173AB-BBB7-4DC5-9BD4-C183188F2429}"/>
              </a:ext>
            </a:extLst>
          </p:cNvPr>
          <p:cNvSpPr txBox="1">
            <a:spLocks/>
          </p:cNvSpPr>
          <p:nvPr/>
        </p:nvSpPr>
        <p:spPr>
          <a:xfrm>
            <a:off x="7527935" y="1811761"/>
            <a:ext cx="4511733" cy="479935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01638" indent="-40163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 variance</a:t>
            </a:r>
          </a:p>
          <a:p>
            <a:pPr marL="401638" indent="-401638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401638" indent="-40163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Condition &gt; 3 will increase property value</a:t>
            </a:r>
          </a:p>
          <a:p>
            <a:pPr marL="401638" indent="-401638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401638" indent="-40163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Grade has a 2</a:t>
            </a:r>
            <a:r>
              <a:rPr lang="en-US" baseline="30000" dirty="0">
                <a:solidFill>
                  <a:schemeClr val="bg1"/>
                </a:solidFill>
              </a:rPr>
              <a:t>nd</a:t>
            </a:r>
            <a:r>
              <a:rPr lang="en-US" dirty="0">
                <a:solidFill>
                  <a:schemeClr val="bg1"/>
                </a:solidFill>
              </a:rPr>
              <a:t> order polynomial relationship with price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3914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A54F0-7B6F-4350-B8F1-D36E2802B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973" y="132380"/>
            <a:ext cx="4634509" cy="1612444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Does the look matter ? </a:t>
            </a:r>
          </a:p>
        </p:txBody>
      </p:sp>
      <p:pic>
        <p:nvPicPr>
          <p:cNvPr id="8" name="Picture 7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105C110E-EA0F-4A91-9EC8-94F0CA4F78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 r="-2" b="-2"/>
          <a:stretch/>
        </p:blipFill>
        <p:spPr>
          <a:xfrm>
            <a:off x="603503" y="10"/>
            <a:ext cx="6772102" cy="323397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A250BA-A906-49B0-A11C-FAF24B26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64424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FEF01B6-42D7-440D-ADA4-324E49BF7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8F0BFC92-F414-4674-9D61-48B33AFB6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B1983FD-B68E-4A72-8FBF-9C97E43BB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D400BC47-91D9-41B5-B3A3-122217E0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E99580FD-8155-4BE6-B032-7AFEF8F6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38D1E4E3-596E-4D5B-ADA8-27B2BCCE1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246A362C-45AB-4534-ADBA-2511DACCF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0CA022E1-7D81-4B07-916A-FF2FFD60B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B356898-7D69-4786-9C52-02EF77527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B0EEBA71-4347-4D40-A22C-E36FB91C2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D8F7C5DE-468E-40F7-B316-5732EE134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F2CC8CB2-74FA-40B4-B407-1610DC99A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25F663FB-6A62-4832-AF0C-CABA9ABC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C6F5D0-11C0-4FEE-95CD-D0CC6CCC7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9ED2E80A-9838-4A1C-8FDD-07B71C710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8225A746-51DA-48A5-A239-444465283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D6A625D-42C7-43D6-AC09-30D526F92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61AEB114-8DE5-4552-AB2B-C33622E08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D5B7FA7F-071D-4A49-9A8E-F5BCDFB2B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3A36A1A-48EB-4033-8B7C-A77385075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picture containing clock&#10;&#10;Description automatically generated">
            <a:extLst>
              <a:ext uri="{FF2B5EF4-FFF2-40B4-BE49-F238E27FC236}">
                <a16:creationId xmlns:a16="http://schemas.microsoft.com/office/drawing/2014/main" id="{E3ACF589-7527-47CE-ADEC-B6C3FF421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6"/>
          <a:stretch/>
        </p:blipFill>
        <p:spPr>
          <a:xfrm>
            <a:off x="603504" y="3233984"/>
            <a:ext cx="6772102" cy="362401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85969-1F66-4F5A-9D87-1A43FBA70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" y="3383280"/>
            <a:ext cx="457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3A98EE3D-8CD1-4C3F-BD1C-C98C9596463C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CE3C63FF-63B3-4F54-8B04-285B7EF64FE3}"/>
              </a:ext>
            </a:extLst>
          </p:cNvPr>
          <p:cNvSpPr txBox="1">
            <a:spLocks/>
          </p:cNvSpPr>
          <p:nvPr/>
        </p:nvSpPr>
        <p:spPr>
          <a:xfrm>
            <a:off x="7429972" y="1506680"/>
            <a:ext cx="4634509" cy="521894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2438" indent="-452438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Average price seems to increase for waterfront properties</a:t>
            </a:r>
          </a:p>
          <a:p>
            <a:pPr marL="452438" indent="-452438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Larger view seem to increase the property value </a:t>
            </a:r>
          </a:p>
        </p:txBody>
      </p:sp>
    </p:spTree>
    <p:extLst>
      <p:ext uri="{BB962C8B-B14F-4D97-AF65-F5344CB8AC3E}">
        <p14:creationId xmlns:p14="http://schemas.microsoft.com/office/powerpoint/2010/main" val="1889330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811</Words>
  <Application>Microsoft Office PowerPoint</Application>
  <PresentationFormat>Widescreen</PresentationFormat>
  <Paragraphs>150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King county, WA Housing market</vt:lpstr>
      <vt:lpstr>Project objectives</vt:lpstr>
      <vt:lpstr>Data sources and modeling constraints</vt:lpstr>
      <vt:lpstr>Price distribution</vt:lpstr>
      <vt:lpstr>OSEMN Methodology</vt:lpstr>
      <vt:lpstr>Comparison of predicted vs real</vt:lpstr>
      <vt:lpstr>Does the size matter ?  </vt:lpstr>
      <vt:lpstr>Does the look and quality matter ? </vt:lpstr>
      <vt:lpstr>Does the look matter ? </vt:lpstr>
      <vt:lpstr>Most houses sold ?  Most number of houses sold in may and in general spring and summer</vt:lpstr>
      <vt:lpstr>Conclusions</vt:lpstr>
      <vt:lpstr>Future work</vt:lpstr>
      <vt:lpstr>Acknowledgement</vt:lpstr>
      <vt:lpstr>Extra slides</vt:lpstr>
      <vt:lpstr>Grade</vt:lpstr>
      <vt:lpstr>Bathroom/bedroom price variation</vt:lpstr>
      <vt:lpstr>Zipcode price variation </vt:lpstr>
      <vt:lpstr>The dataset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county, WA Housing market</dc:title>
  <dc:creator>Chamila Dharmawardhana</dc:creator>
  <cp:lastModifiedBy>Chamila Dharmawardhana</cp:lastModifiedBy>
  <cp:revision>7</cp:revision>
  <dcterms:created xsi:type="dcterms:W3CDTF">2020-05-11T16:58:07Z</dcterms:created>
  <dcterms:modified xsi:type="dcterms:W3CDTF">2020-05-11T18:44:45Z</dcterms:modified>
</cp:coreProperties>
</file>